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o Giovannercole" initials="FG" lastIdx="1" clrIdx="0">
    <p:extLst>
      <p:ext uri="{19B8F6BF-5375-455C-9EA6-DF929625EA0E}">
        <p15:presenceInfo xmlns:p15="http://schemas.microsoft.com/office/powerpoint/2012/main" userId="cad57d00a84103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58" autoAdjust="0"/>
    <p:restoredTop sz="93898" autoAdjust="0"/>
  </p:normalViewPr>
  <p:slideViewPr>
    <p:cSldViewPr snapToGrid="0">
      <p:cViewPr varScale="1">
        <p:scale>
          <a:sx n="75" d="100"/>
          <a:sy n="75" d="100"/>
        </p:scale>
        <p:origin x="8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1EE3A-4220-4823-8034-2B25EB8B76E5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7D851-CB06-4892-AAAD-263456208E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7490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To Luis:</a:t>
            </a:r>
          </a:p>
          <a:p>
            <a:r>
              <a:rPr lang="it-IT" dirty="0"/>
              <a:t>Glucose-6-phosphate: </a:t>
            </a:r>
            <a:r>
              <a:rPr lang="it-IT" dirty="0" err="1"/>
              <a:t>if</a:t>
            </a:r>
            <a:r>
              <a:rPr lang="it-IT" dirty="0"/>
              <a:t> I </a:t>
            </a:r>
            <a:r>
              <a:rPr lang="it-IT" dirty="0" err="1"/>
              <a:t>exclude</a:t>
            </a:r>
            <a:r>
              <a:rPr lang="it-IT" dirty="0"/>
              <a:t> the </a:t>
            </a:r>
            <a:r>
              <a:rPr lang="it-IT" dirty="0" err="1"/>
              <a:t>lowest</a:t>
            </a:r>
            <a:r>
              <a:rPr lang="it-IT" dirty="0"/>
              <a:t> dot in Control (</a:t>
            </a:r>
            <a:r>
              <a:rPr lang="it-IT" dirty="0" err="1"/>
              <a:t>value</a:t>
            </a:r>
            <a:r>
              <a:rPr lang="it-IT" dirty="0"/>
              <a:t> = 12,8) the </a:t>
            </a:r>
            <a:r>
              <a:rPr lang="it-IT" dirty="0" err="1"/>
              <a:t>comparison</a:t>
            </a:r>
            <a:r>
              <a:rPr lang="it-IT" dirty="0"/>
              <a:t> control vs </a:t>
            </a:r>
            <a:r>
              <a:rPr lang="it-IT" dirty="0" err="1"/>
              <a:t>lglu</a:t>
            </a:r>
            <a:r>
              <a:rPr lang="it-IT" dirty="0"/>
              <a:t> </a:t>
            </a:r>
            <a:r>
              <a:rPr lang="it-IT" dirty="0" err="1"/>
              <a:t>gets</a:t>
            </a:r>
            <a:r>
              <a:rPr lang="it-IT" dirty="0"/>
              <a:t> </a:t>
            </a:r>
            <a:r>
              <a:rPr lang="it-IT" dirty="0" err="1"/>
              <a:t>significant</a:t>
            </a:r>
            <a:r>
              <a:rPr lang="it-IT" dirty="0"/>
              <a:t> (*)</a:t>
            </a:r>
          </a:p>
          <a:p>
            <a:endParaRPr lang="it-IT" dirty="0"/>
          </a:p>
          <a:p>
            <a:r>
              <a:rPr lang="it-IT" dirty="0"/>
              <a:t>In 4-Aminobutyrate </a:t>
            </a:r>
            <a:r>
              <a:rPr lang="it-IT" dirty="0" err="1"/>
              <a:t>there</a:t>
            </a:r>
            <a:r>
              <a:rPr lang="it-IT" dirty="0"/>
              <a:t> are </a:t>
            </a:r>
            <a:r>
              <a:rPr lang="it-IT" dirty="0" err="1"/>
              <a:t>outliers</a:t>
            </a:r>
            <a:r>
              <a:rPr lang="it-IT" dirty="0"/>
              <a:t> </a:t>
            </a:r>
            <a:r>
              <a:rPr lang="it-IT" dirty="0" err="1"/>
              <a:t>but</a:t>
            </a:r>
            <a:r>
              <a:rPr lang="it-IT" dirty="0"/>
              <a:t> </a:t>
            </a:r>
            <a:r>
              <a:rPr lang="it-IT" dirty="0" err="1"/>
              <a:t>decided</a:t>
            </a:r>
            <a:r>
              <a:rPr lang="it-IT" dirty="0"/>
              <a:t> to </a:t>
            </a:r>
            <a:r>
              <a:rPr lang="it-IT" dirty="0" err="1"/>
              <a:t>keep</a:t>
            </a:r>
            <a:r>
              <a:rPr lang="it-IT" dirty="0"/>
              <a:t> </a:t>
            </a:r>
            <a:r>
              <a:rPr lang="it-IT" dirty="0" err="1"/>
              <a:t>them</a:t>
            </a:r>
            <a:r>
              <a:rPr lang="it-IT" dirty="0"/>
              <a:t> </a:t>
            </a:r>
            <a:r>
              <a:rPr lang="it-IT" dirty="0" err="1"/>
              <a:t>because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data are </a:t>
            </a:r>
            <a:r>
              <a:rPr lang="it-IT" dirty="0" err="1"/>
              <a:t>anyway</a:t>
            </a:r>
            <a:r>
              <a:rPr lang="it-IT" dirty="0"/>
              <a:t> </a:t>
            </a:r>
            <a:r>
              <a:rPr lang="it-IT" dirty="0" err="1"/>
              <a:t>significant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67D851-CB06-4892-AAAD-263456208EA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683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To Luis:</a:t>
            </a:r>
          </a:p>
          <a:p>
            <a:r>
              <a:rPr lang="it-IT" dirty="0"/>
              <a:t>Acetate: In the VIP scores from </a:t>
            </a:r>
            <a:r>
              <a:rPr lang="it-IT" dirty="0" err="1"/>
              <a:t>MetaboAnalyst</a:t>
            </a:r>
            <a:r>
              <a:rPr lang="it-IT" dirty="0"/>
              <a:t> (</a:t>
            </a:r>
            <a:r>
              <a:rPr lang="it-IT" dirty="0" err="1"/>
              <a:t>missing</a:t>
            </a:r>
            <a:r>
              <a:rPr lang="it-IT" dirty="0"/>
              <a:t> </a:t>
            </a:r>
            <a:r>
              <a:rPr lang="it-IT" dirty="0" err="1"/>
              <a:t>value</a:t>
            </a:r>
            <a:r>
              <a:rPr lang="it-IT" dirty="0"/>
              <a:t> </a:t>
            </a:r>
            <a:r>
              <a:rPr lang="it-IT" dirty="0" err="1"/>
              <a:t>replaces</a:t>
            </a:r>
            <a:r>
              <a:rPr lang="it-IT" dirty="0"/>
              <a:t> by </a:t>
            </a:r>
            <a:r>
              <a:rPr lang="it-IT" dirty="0" err="1"/>
              <a:t>half</a:t>
            </a:r>
            <a:r>
              <a:rPr lang="it-IT" dirty="0"/>
              <a:t> of the </a:t>
            </a:r>
            <a:r>
              <a:rPr lang="it-IT" dirty="0" err="1"/>
              <a:t>lowest</a:t>
            </a:r>
            <a:r>
              <a:rPr lang="it-IT" dirty="0"/>
              <a:t> </a:t>
            </a:r>
            <a:r>
              <a:rPr lang="it-IT" dirty="0" err="1"/>
              <a:t>value</a:t>
            </a:r>
            <a:r>
              <a:rPr lang="it-IT" dirty="0"/>
              <a:t> and data </a:t>
            </a:r>
            <a:r>
              <a:rPr lang="it-IT" dirty="0" err="1"/>
              <a:t>pareto</a:t>
            </a:r>
            <a:r>
              <a:rPr lang="it-IT" dirty="0"/>
              <a:t> </a:t>
            </a:r>
            <a:r>
              <a:rPr lang="it-IT" dirty="0" err="1"/>
              <a:t>scaled</a:t>
            </a:r>
            <a:r>
              <a:rPr lang="it-IT" dirty="0"/>
              <a:t>) Acetate </a:t>
            </a:r>
            <a:r>
              <a:rPr lang="it-IT" dirty="0" err="1"/>
              <a:t>seems</a:t>
            </a:r>
            <a:r>
              <a:rPr lang="it-IT" dirty="0"/>
              <a:t> </a:t>
            </a:r>
            <a:r>
              <a:rPr lang="it-IT" dirty="0" err="1"/>
              <a:t>quite</a:t>
            </a:r>
            <a:r>
              <a:rPr lang="it-IT" dirty="0"/>
              <a:t> </a:t>
            </a:r>
            <a:r>
              <a:rPr lang="it-IT" dirty="0" err="1"/>
              <a:t>relevant</a:t>
            </a:r>
            <a:r>
              <a:rPr lang="it-IT" dirty="0"/>
              <a:t>; </a:t>
            </a:r>
            <a:r>
              <a:rPr lang="it-IT" dirty="0" err="1"/>
              <a:t>hower</a:t>
            </a:r>
            <a:r>
              <a:rPr lang="it-IT" dirty="0"/>
              <a:t> from the </a:t>
            </a:r>
            <a:r>
              <a:rPr lang="it-IT" dirty="0" err="1"/>
              <a:t>univariate</a:t>
            </a:r>
            <a:r>
              <a:rPr lang="it-IT" dirty="0"/>
              <a:t> </a:t>
            </a:r>
            <a:r>
              <a:rPr lang="it-IT" dirty="0" err="1"/>
              <a:t>analysis</a:t>
            </a:r>
            <a:r>
              <a:rPr lang="it-IT" dirty="0"/>
              <a:t> none of the </a:t>
            </a:r>
            <a:r>
              <a:rPr lang="it-IT" dirty="0" err="1"/>
              <a:t>comparisons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significant</a:t>
            </a:r>
            <a:r>
              <a:rPr lang="it-IT" dirty="0"/>
              <a:t>…</a:t>
            </a:r>
          </a:p>
          <a:p>
            <a:endParaRPr lang="it-I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/>
              <a:t>In </a:t>
            </a:r>
            <a:r>
              <a:rPr lang="it-IT" dirty="0" err="1"/>
              <a:t>Aspartate</a:t>
            </a:r>
            <a:r>
              <a:rPr lang="it-IT" dirty="0"/>
              <a:t> and UDP-</a:t>
            </a:r>
            <a:r>
              <a:rPr lang="it-IT" dirty="0" err="1"/>
              <a:t>glucose</a:t>
            </a:r>
            <a:r>
              <a:rPr lang="it-IT" dirty="0"/>
              <a:t> </a:t>
            </a:r>
            <a:r>
              <a:rPr lang="it-IT" dirty="0" err="1"/>
              <a:t>there</a:t>
            </a:r>
            <a:r>
              <a:rPr lang="it-IT" dirty="0"/>
              <a:t> are </a:t>
            </a:r>
            <a:r>
              <a:rPr lang="it-IT" dirty="0" err="1"/>
              <a:t>outliers</a:t>
            </a:r>
            <a:r>
              <a:rPr lang="it-IT" dirty="0"/>
              <a:t> </a:t>
            </a:r>
            <a:r>
              <a:rPr lang="it-IT" dirty="0" err="1"/>
              <a:t>but</a:t>
            </a:r>
            <a:r>
              <a:rPr lang="it-IT" dirty="0"/>
              <a:t> I </a:t>
            </a:r>
            <a:r>
              <a:rPr lang="it-IT" dirty="0" err="1"/>
              <a:t>decided</a:t>
            </a:r>
            <a:r>
              <a:rPr lang="it-IT" dirty="0"/>
              <a:t> to </a:t>
            </a:r>
            <a:r>
              <a:rPr lang="it-IT" dirty="0" err="1"/>
              <a:t>keep</a:t>
            </a:r>
            <a:r>
              <a:rPr lang="it-IT" dirty="0"/>
              <a:t> </a:t>
            </a:r>
            <a:r>
              <a:rPr lang="it-IT" dirty="0" err="1"/>
              <a:t>them</a:t>
            </a:r>
            <a:r>
              <a:rPr lang="it-IT" dirty="0"/>
              <a:t> </a:t>
            </a:r>
            <a:r>
              <a:rPr lang="it-IT" dirty="0" err="1"/>
              <a:t>because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data are </a:t>
            </a:r>
            <a:r>
              <a:rPr lang="it-IT" dirty="0" err="1"/>
              <a:t>anyway</a:t>
            </a:r>
            <a:r>
              <a:rPr lang="it-IT" dirty="0"/>
              <a:t> </a:t>
            </a:r>
            <a:r>
              <a:rPr lang="it-IT" dirty="0" err="1"/>
              <a:t>significant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67D851-CB06-4892-AAAD-263456208EA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3280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To Luis:</a:t>
            </a:r>
          </a:p>
          <a:p>
            <a:r>
              <a:rPr lang="it-IT" dirty="0"/>
              <a:t>ADP: </a:t>
            </a:r>
            <a:r>
              <a:rPr lang="it-IT" dirty="0" err="1"/>
              <a:t>if</a:t>
            </a:r>
            <a:r>
              <a:rPr lang="it-IT" dirty="0"/>
              <a:t> I </a:t>
            </a:r>
            <a:r>
              <a:rPr lang="it-IT" dirty="0" err="1"/>
              <a:t>exclude</a:t>
            </a:r>
            <a:r>
              <a:rPr lang="it-IT" dirty="0"/>
              <a:t> the </a:t>
            </a:r>
            <a:r>
              <a:rPr lang="it-IT" dirty="0" err="1"/>
              <a:t>highest</a:t>
            </a:r>
            <a:r>
              <a:rPr lang="it-IT" dirty="0"/>
              <a:t> dot in the Control group (</a:t>
            </a:r>
            <a:r>
              <a:rPr lang="it-IT" dirty="0" err="1"/>
              <a:t>value</a:t>
            </a:r>
            <a:r>
              <a:rPr lang="it-IT" dirty="0"/>
              <a:t> = 22,9), the </a:t>
            </a:r>
            <a:r>
              <a:rPr lang="it-IT" dirty="0" err="1"/>
              <a:t>comparison</a:t>
            </a:r>
            <a:r>
              <a:rPr lang="it-IT" dirty="0"/>
              <a:t> Control vs </a:t>
            </a:r>
            <a:r>
              <a:rPr lang="it-IT" dirty="0" err="1"/>
              <a:t>Lglu</a:t>
            </a:r>
            <a:r>
              <a:rPr lang="it-IT" dirty="0"/>
              <a:t> </a:t>
            </a:r>
            <a:r>
              <a:rPr lang="it-IT" dirty="0" err="1"/>
              <a:t>gets</a:t>
            </a:r>
            <a:r>
              <a:rPr lang="it-IT" dirty="0"/>
              <a:t> </a:t>
            </a:r>
            <a:r>
              <a:rPr lang="it-IT" dirty="0" err="1"/>
              <a:t>significant</a:t>
            </a:r>
            <a:r>
              <a:rPr lang="it-IT" dirty="0"/>
              <a:t> (**)</a:t>
            </a:r>
          </a:p>
          <a:p>
            <a:endParaRPr lang="it-IT" dirty="0"/>
          </a:p>
          <a:p>
            <a:r>
              <a:rPr lang="it-IT" dirty="0" err="1"/>
              <a:t>CoA</a:t>
            </a:r>
            <a:r>
              <a:rPr lang="it-IT" dirty="0"/>
              <a:t>: </a:t>
            </a:r>
            <a:r>
              <a:rPr lang="it-IT" dirty="0" err="1"/>
              <a:t>if</a:t>
            </a:r>
            <a:r>
              <a:rPr lang="it-IT" dirty="0"/>
              <a:t> I </a:t>
            </a:r>
            <a:r>
              <a:rPr lang="it-IT" dirty="0" err="1"/>
              <a:t>exclude</a:t>
            </a:r>
            <a:r>
              <a:rPr lang="it-IT" dirty="0"/>
              <a:t> the </a:t>
            </a:r>
            <a:r>
              <a:rPr lang="it-IT" dirty="0" err="1"/>
              <a:t>lowest</a:t>
            </a:r>
            <a:r>
              <a:rPr lang="it-IT" dirty="0"/>
              <a:t> dot in the </a:t>
            </a:r>
            <a:r>
              <a:rPr lang="it-IT" dirty="0" err="1"/>
              <a:t>lglu</a:t>
            </a:r>
            <a:r>
              <a:rPr lang="it-IT" dirty="0"/>
              <a:t> group (</a:t>
            </a:r>
            <a:r>
              <a:rPr lang="it-IT" dirty="0" err="1"/>
              <a:t>value</a:t>
            </a:r>
            <a:r>
              <a:rPr lang="it-IT" dirty="0"/>
              <a:t> = 81,9), the </a:t>
            </a:r>
            <a:r>
              <a:rPr lang="it-IT" dirty="0" err="1"/>
              <a:t>comparison</a:t>
            </a:r>
            <a:r>
              <a:rPr lang="it-IT" dirty="0"/>
              <a:t> Control vs </a:t>
            </a:r>
            <a:r>
              <a:rPr lang="it-IT" dirty="0" err="1"/>
              <a:t>Lglu</a:t>
            </a:r>
            <a:r>
              <a:rPr lang="it-IT" dirty="0"/>
              <a:t> </a:t>
            </a:r>
            <a:r>
              <a:rPr lang="it-IT" dirty="0" err="1"/>
              <a:t>gets</a:t>
            </a:r>
            <a:r>
              <a:rPr lang="it-IT" dirty="0"/>
              <a:t> </a:t>
            </a:r>
            <a:r>
              <a:rPr lang="it-IT" dirty="0" err="1"/>
              <a:t>significant</a:t>
            </a:r>
            <a:r>
              <a:rPr lang="it-IT" dirty="0"/>
              <a:t> (*)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67D851-CB06-4892-AAAD-263456208EA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9340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7CF1FC4-9813-48B4-8144-59EA85E8C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7A850F0-076F-4F5B-8713-D176AB5A7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7CAD60-BF15-4996-8C2C-E2B4C48B5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2317A15-9D3C-42F5-AE0C-7805A7626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0BC895-F7D9-4904-9D3E-56A60B44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7821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580F61-A0E8-4DFE-BC6E-61B2BB783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EE6E06D-ACB7-4D29-9A2D-284100E683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8AD151-ECE6-4EE2-99BA-EA3C6A421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AD060D-78AD-4E54-83CF-BDD91DCE8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FB4ADB0-AC2A-42E9-A9BB-4FCC37FA6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855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6DBE2514-732A-4FB9-9B38-D47911BBBE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9ECECE7-5FAA-41B4-81E3-95F790D56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A5255-7D78-45BD-AC2C-B804310B2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33D3383-DDC1-4DD2-8B35-AC560C792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A8B4AB3-7299-488F-B19B-3E6EA897C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8753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0C1C45-2C77-4DF4-891E-919B43B6A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E84FEAB-75F0-4E14-8270-A6A2B64208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4453C4-DE8D-45C5-8746-C8F6C4A60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E62C5D8-819D-4ED6-A79E-C95DCD58F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0F4B8CA-A56B-44CC-9BD4-95B96ECEE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3927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7ECBE1-22A7-48EA-8DAE-02F7E6388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DD40D97-CCAD-4FC0-871C-2B6B2D757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9466954-4E55-4AF6-BA94-571FFE8A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44E7F6A-246A-4B5A-B9AB-E5245E18A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3A2E2B-46A4-4555-9DE3-95CD4007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506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1B2261-81E6-49A6-AC52-AA525E01F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66CBBF3-7160-4156-B044-0FEB2207F4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F10CBD6-4F31-4CC7-B6FF-EE6808161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5CDD129-1534-417D-862D-E61FCB051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002827E-E80C-46B6-B96F-5F33B15A9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A7204AF-7190-478B-BEA4-E5ACCF460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1964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ED4E6D1-40F2-460A-8B3F-A18A7118F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E8EF9EB-20D6-48E9-817F-B8685D535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06BE7C1-F57C-4B05-A303-771B7A7AF9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0E3C680-EC72-4DEA-858B-CA9D31115D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4ADC487-7E01-461D-B276-029B55979B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57F7541-2849-4B18-8C6C-5636A7627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6489A824-9FE1-4CA7-BD0E-158B55720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F2672C0-0718-40F6-AB63-79A43C849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8275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C3B7C6-208C-4C4C-9F62-C7645E91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83634CE-9C66-4DC2-A9FE-1B9C2A896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A3965D4-5CD8-494B-8F5D-BF0BD048D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917DB7B-FD50-4BF3-ACE3-FBF4C5346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8449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510CAE8-AB5E-427B-BB15-49C3F6D06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660EEE6-C201-479C-B865-9EFDD4CB0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7B9438-6EB9-409C-8D94-34C75FCA8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285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FDD526-3CB2-4910-9E82-3E591D572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A562E6-B741-4424-9DF1-B68CBE6F4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75A3095-CD47-4026-859F-8005ECEE16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16544FB-886B-46AA-A0E3-431F2093E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9776E7B-E1FE-4B61-992A-60751F76C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17DD109-4524-491A-9AB0-A8054F08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6942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D99F86-49D5-4AC7-9423-356C87A42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7419CD4-CCF0-4630-8100-B88424BE89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302C4BE-57D2-4A36-B3A7-AE48109887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4AB00E1-CDFC-4D1C-B1BB-6155D5BE4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C1839E8-0F6C-4F0C-8C5D-BC27150E7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431EE2F-6EBD-4334-BE3C-C77FA09AC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9700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BC66627-6A67-4DD8-A3BA-65D217CEC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22CDBC0-A0A2-48B5-991C-4D0161713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2409191-B7BF-4D06-ABF5-0671165F28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FFD9A-76B1-44B1-8424-B177FE5DFA6C}" type="datetimeFigureOut">
              <a:rPr lang="it-IT" smtClean="0"/>
              <a:t>14/05/2020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F709F55-7632-44A7-82A2-2AA3EFAA36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B79390F-5FE0-4AE6-A19B-1F4D9EA5E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2E708-E03D-4273-9772-EFFF23F4CA0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880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8.tiff"/><Relationship Id="rId7" Type="http://schemas.openxmlformats.org/officeDocument/2006/relationships/image" Target="../media/image1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14.tiff"/><Relationship Id="rId7" Type="http://schemas.openxmlformats.org/officeDocument/2006/relationships/image" Target="../media/image1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31C33F-B392-4777-80C3-B39E17E1B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1708" y="722870"/>
            <a:ext cx="9144000" cy="1822621"/>
          </a:xfrm>
        </p:spPr>
        <p:txBody>
          <a:bodyPr>
            <a:noAutofit/>
          </a:bodyPr>
          <a:lstStyle/>
          <a:p>
            <a:br>
              <a:rPr lang="it-IT" sz="4000" b="1" dirty="0">
                <a:solidFill>
                  <a:srgbClr val="C00000"/>
                </a:solidFill>
              </a:rPr>
            </a:br>
            <a:br>
              <a:rPr lang="it-IT" sz="4000" b="1" dirty="0">
                <a:solidFill>
                  <a:srgbClr val="C00000"/>
                </a:solidFill>
              </a:rPr>
            </a:br>
            <a:r>
              <a:rPr lang="it-IT" sz="4400" b="1" dirty="0">
                <a:solidFill>
                  <a:srgbClr val="C00000"/>
                </a:solidFill>
              </a:rPr>
              <a:t>FIGURES</a:t>
            </a:r>
            <a:br>
              <a:rPr lang="it-IT" sz="4000" b="1" dirty="0">
                <a:solidFill>
                  <a:srgbClr val="C00000"/>
                </a:solidFill>
              </a:rPr>
            </a:br>
            <a:r>
              <a:rPr lang="it-IT" sz="3600" b="1" dirty="0">
                <a:solidFill>
                  <a:srgbClr val="C00000"/>
                </a:solidFill>
              </a:rPr>
              <a:t>from </a:t>
            </a:r>
            <a:r>
              <a:rPr lang="it-IT" sz="3600" b="1" dirty="0" err="1">
                <a:solidFill>
                  <a:srgbClr val="C00000"/>
                </a:solidFill>
              </a:rPr>
              <a:t>Fabio’s</a:t>
            </a:r>
            <a:r>
              <a:rPr lang="it-IT" sz="3600" b="1" dirty="0">
                <a:solidFill>
                  <a:srgbClr val="C00000"/>
                </a:solidFill>
              </a:rPr>
              <a:t> report on multivariate and</a:t>
            </a:r>
            <a:br>
              <a:rPr lang="it-IT" sz="3600" b="1" dirty="0">
                <a:solidFill>
                  <a:srgbClr val="C00000"/>
                </a:solidFill>
              </a:rPr>
            </a:br>
            <a:r>
              <a:rPr lang="it-IT" sz="3600" b="1" dirty="0" err="1">
                <a:solidFill>
                  <a:srgbClr val="C00000"/>
                </a:solidFill>
              </a:rPr>
              <a:t>univariate</a:t>
            </a:r>
            <a:r>
              <a:rPr lang="it-IT" sz="3600" b="1" dirty="0">
                <a:solidFill>
                  <a:srgbClr val="C00000"/>
                </a:solidFill>
              </a:rPr>
              <a:t> </a:t>
            </a:r>
            <a:r>
              <a:rPr lang="it-IT" sz="3600" b="1" dirty="0" err="1">
                <a:solidFill>
                  <a:srgbClr val="C00000"/>
                </a:solidFill>
              </a:rPr>
              <a:t>statistical</a:t>
            </a:r>
            <a:r>
              <a:rPr lang="it-IT" sz="3600" b="1" dirty="0">
                <a:solidFill>
                  <a:srgbClr val="C00000"/>
                </a:solidFill>
              </a:rPr>
              <a:t> </a:t>
            </a:r>
            <a:r>
              <a:rPr lang="it-IT" sz="3600" b="1" dirty="0" err="1">
                <a:solidFill>
                  <a:srgbClr val="C00000"/>
                </a:solidFill>
              </a:rPr>
              <a:t>analyses</a:t>
            </a:r>
            <a:endParaRPr lang="it-IT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347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93AD25DC-642F-440C-98CE-22E714009FC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41449" y="1846510"/>
            <a:ext cx="57241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sz="1800" b="1" dirty="0"/>
              <a:t>Legend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it-IT" sz="1800" dirty="0" err="1"/>
              <a:t>Starch</a:t>
            </a:r>
            <a:r>
              <a:rPr lang="it-IT" sz="1800" dirty="0"/>
              <a:t> and </a:t>
            </a:r>
            <a:r>
              <a:rPr lang="it-IT" sz="1800" dirty="0" err="1"/>
              <a:t>sucrose</a:t>
            </a:r>
            <a:r>
              <a:rPr lang="it-IT" sz="1800" dirty="0"/>
              <a:t> </a:t>
            </a:r>
            <a:r>
              <a:rPr lang="it-IT" sz="1800" dirty="0" err="1"/>
              <a:t>metabolism</a:t>
            </a:r>
            <a:r>
              <a:rPr lang="en-GB" sz="1800" dirty="0"/>
              <a:t>Glutathione metabolism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Glutathione metabolism 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Pyruvate metabolism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Butanoate metabolism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Alanine, aspartate and glutamate metabolism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US" sz="1800" dirty="0"/>
              <a:t>Glycine, serine and threonine metabolism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Streptomycin biosynthesis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Pyrimidine metabolism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Galactose metabolism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arenR"/>
            </a:pPr>
            <a:r>
              <a:rPr lang="en-GB" sz="1800" dirty="0"/>
              <a:t>Glycerophospholipid metabolism</a:t>
            </a: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01080FA7-C125-436B-86CC-EC1882252727}"/>
              </a:ext>
            </a:extLst>
          </p:cNvPr>
          <p:cNvGrpSpPr/>
          <p:nvPr/>
        </p:nvGrpSpPr>
        <p:grpSpPr>
          <a:xfrm>
            <a:off x="665203" y="1644866"/>
            <a:ext cx="5060754" cy="5060754"/>
            <a:chOff x="838200" y="1200021"/>
            <a:chExt cx="5060754" cy="5060754"/>
          </a:xfrm>
        </p:grpSpPr>
        <p:pic>
          <p:nvPicPr>
            <p:cNvPr id="4" name="Segnaposto contenuto 5">
              <a:extLst>
                <a:ext uri="{FF2B5EF4-FFF2-40B4-BE49-F238E27FC236}">
                  <a16:creationId xmlns:a16="http://schemas.microsoft.com/office/drawing/2014/main" id="{D75552B4-317B-4215-B6CC-D124EAF53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1200021"/>
              <a:ext cx="5060754" cy="5060754"/>
            </a:xfrm>
            <a:prstGeom prst="rect">
              <a:avLst/>
            </a:prstGeom>
          </p:spPr>
        </p:pic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7B577554-2679-453D-841E-1EB2524DB586}"/>
                </a:ext>
              </a:extLst>
            </p:cNvPr>
            <p:cNvSpPr txBox="1"/>
            <p:nvPr/>
          </p:nvSpPr>
          <p:spPr>
            <a:xfrm>
              <a:off x="5021305" y="35457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1</a:t>
              </a:r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B2F91096-4B6C-48F1-BCD0-77D7F6DDBA88}"/>
                </a:ext>
              </a:extLst>
            </p:cNvPr>
            <p:cNvSpPr txBox="1"/>
            <p:nvPr/>
          </p:nvSpPr>
          <p:spPr>
            <a:xfrm>
              <a:off x="4366397" y="264592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2</a:t>
              </a: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EE557E11-B748-4D61-95B4-6EF44086B360}"/>
                </a:ext>
              </a:extLst>
            </p:cNvPr>
            <p:cNvSpPr txBox="1"/>
            <p:nvPr/>
          </p:nvSpPr>
          <p:spPr>
            <a:xfrm>
              <a:off x="4130957" y="478028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3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1E469369-19F4-4990-A0C8-162354B345F5}"/>
                </a:ext>
              </a:extLst>
            </p:cNvPr>
            <p:cNvSpPr txBox="1"/>
            <p:nvPr/>
          </p:nvSpPr>
          <p:spPr>
            <a:xfrm>
              <a:off x="3749219" y="264592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4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53D0C0ED-D148-4EDA-90CF-0B50A85A03AD}"/>
                </a:ext>
              </a:extLst>
            </p:cNvPr>
            <p:cNvSpPr txBox="1"/>
            <p:nvPr/>
          </p:nvSpPr>
          <p:spPr>
            <a:xfrm>
              <a:off x="3447533" y="264592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5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CBEE69CA-1194-49F9-92E2-940500C1D8D0}"/>
                </a:ext>
              </a:extLst>
            </p:cNvPr>
            <p:cNvSpPr txBox="1"/>
            <p:nvPr/>
          </p:nvSpPr>
          <p:spPr>
            <a:xfrm>
              <a:off x="3434823" y="166969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6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0D37A691-6F9B-4D6D-ABB8-1AD4C2FBEEE0}"/>
                </a:ext>
              </a:extLst>
            </p:cNvPr>
            <p:cNvSpPr txBox="1"/>
            <p:nvPr/>
          </p:nvSpPr>
          <p:spPr>
            <a:xfrm>
              <a:off x="2555826" y="373039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7</a:t>
              </a: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C76B02C4-A939-4DF6-9CCF-398886552E9B}"/>
                </a:ext>
              </a:extLst>
            </p:cNvPr>
            <p:cNvSpPr txBox="1"/>
            <p:nvPr/>
          </p:nvSpPr>
          <p:spPr>
            <a:xfrm>
              <a:off x="2404983" y="260199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8</a:t>
              </a: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0A97B2CB-7B7B-4001-AB40-E218186FD62D}"/>
                </a:ext>
              </a:extLst>
            </p:cNvPr>
            <p:cNvSpPr txBox="1"/>
            <p:nvPr/>
          </p:nvSpPr>
          <p:spPr>
            <a:xfrm>
              <a:off x="2404983" y="400396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9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D09AF299-14FF-42BA-BE9D-24604E2AD069}"/>
                </a:ext>
              </a:extLst>
            </p:cNvPr>
            <p:cNvSpPr txBox="1"/>
            <p:nvPr/>
          </p:nvSpPr>
          <p:spPr>
            <a:xfrm>
              <a:off x="2513803" y="459561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10</a:t>
              </a:r>
            </a:p>
          </p:txBody>
        </p:sp>
      </p:grp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023D7D6-C4ED-4ED5-954B-44FFC9BD6B70}"/>
              </a:ext>
            </a:extLst>
          </p:cNvPr>
          <p:cNvSpPr txBox="1"/>
          <p:nvPr/>
        </p:nvSpPr>
        <p:spPr>
          <a:xfrm>
            <a:off x="2395375" y="189193"/>
            <a:ext cx="7401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C00000"/>
                </a:solidFill>
              </a:rPr>
              <a:t>Pathway </a:t>
            </a:r>
            <a:r>
              <a:rPr lang="it-IT" sz="2800" b="1" dirty="0" err="1">
                <a:solidFill>
                  <a:srgbClr val="C00000"/>
                </a:solidFill>
              </a:rPr>
              <a:t>Analysys</a:t>
            </a:r>
            <a:r>
              <a:rPr lang="it-IT" sz="2800" b="1" dirty="0">
                <a:solidFill>
                  <a:srgbClr val="C00000"/>
                </a:solidFill>
              </a:rPr>
              <a:t>: Control vs </a:t>
            </a:r>
            <a:r>
              <a:rPr lang="el-GR" sz="2800" b="1" dirty="0">
                <a:solidFill>
                  <a:srgbClr val="C00000"/>
                </a:solidFill>
              </a:rPr>
              <a:t>α</a:t>
            </a:r>
            <a:r>
              <a:rPr lang="it-IT" sz="2800" b="1" dirty="0">
                <a:solidFill>
                  <a:srgbClr val="C00000"/>
                </a:solidFill>
              </a:rPr>
              <a:t>-</a:t>
            </a:r>
            <a:r>
              <a:rPr lang="it-IT" sz="2800" b="1" dirty="0" err="1">
                <a:solidFill>
                  <a:srgbClr val="C00000"/>
                </a:solidFill>
              </a:rPr>
              <a:t>Ketoglutarate</a:t>
            </a:r>
            <a:r>
              <a:rPr lang="it-IT" sz="2800" b="1" dirty="0">
                <a:solidFill>
                  <a:srgbClr val="C00000"/>
                </a:solidFill>
              </a:rPr>
              <a:t>-PH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A06B2CE-80A9-4DD1-BF4A-53D6B8601858}"/>
              </a:ext>
            </a:extLst>
          </p:cNvPr>
          <p:cNvSpPr txBox="1"/>
          <p:nvPr/>
        </p:nvSpPr>
        <p:spPr>
          <a:xfrm>
            <a:off x="1302946" y="806857"/>
            <a:ext cx="7570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Only</a:t>
            </a:r>
            <a:r>
              <a:rPr lang="it-IT" dirty="0"/>
              <a:t> the first 10 pathway </a:t>
            </a:r>
            <a:r>
              <a:rPr lang="it-IT" dirty="0" err="1"/>
              <a:t>oredered</a:t>
            </a:r>
            <a:r>
              <a:rPr lang="it-IT" dirty="0"/>
              <a:t> by </a:t>
            </a:r>
            <a:r>
              <a:rPr lang="it-IT" dirty="0" err="1"/>
              <a:t>decreasing</a:t>
            </a:r>
            <a:r>
              <a:rPr lang="it-IT" dirty="0"/>
              <a:t> impact are </a:t>
            </a:r>
            <a:r>
              <a:rPr lang="it-IT" dirty="0" err="1"/>
              <a:t>labeled</a:t>
            </a: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Ideally, the pathways on the top right are those most significantly impacted 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40901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04ABDED-64CD-4073-A266-87271E57D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638" y="887506"/>
            <a:ext cx="4679212" cy="597049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E5BC0F-2D10-48CE-A998-222D731356EC}"/>
              </a:ext>
            </a:extLst>
          </p:cNvPr>
          <p:cNvSpPr txBox="1"/>
          <p:nvPr/>
        </p:nvSpPr>
        <p:spPr>
          <a:xfrm>
            <a:off x="2112088" y="189193"/>
            <a:ext cx="7967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C00000"/>
                </a:solidFill>
              </a:rPr>
              <a:t>Kernel </a:t>
            </a:r>
            <a:r>
              <a:rPr lang="it-IT" sz="2800" b="1" dirty="0" err="1">
                <a:solidFill>
                  <a:srgbClr val="C00000"/>
                </a:solidFill>
              </a:rPr>
              <a:t>density</a:t>
            </a:r>
            <a:r>
              <a:rPr lang="it-IT" sz="2800" b="1" dirty="0">
                <a:solidFill>
                  <a:srgbClr val="C00000"/>
                </a:solidFill>
              </a:rPr>
              <a:t> plot </a:t>
            </a:r>
            <a:r>
              <a:rPr lang="it-IT" sz="2800" b="1" dirty="0" err="1">
                <a:solidFill>
                  <a:srgbClr val="C00000"/>
                </a:solidFill>
              </a:rPr>
              <a:t>before</a:t>
            </a:r>
            <a:r>
              <a:rPr lang="it-IT" sz="2800" b="1" dirty="0">
                <a:solidFill>
                  <a:srgbClr val="C00000"/>
                </a:solidFill>
              </a:rPr>
              <a:t> and </a:t>
            </a:r>
            <a:r>
              <a:rPr lang="it-IT" sz="2800" b="1">
                <a:solidFill>
                  <a:srgbClr val="C00000"/>
                </a:solidFill>
              </a:rPr>
              <a:t>after Pareto </a:t>
            </a:r>
            <a:r>
              <a:rPr lang="it-IT" sz="2800" b="1" dirty="0" err="1">
                <a:solidFill>
                  <a:srgbClr val="C00000"/>
                </a:solidFill>
              </a:rPr>
              <a:t>scaling</a:t>
            </a:r>
            <a:endParaRPr lang="it-IT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174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AAFBAD-4B2C-4188-839F-8096BCFE6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9944042C-27AF-4718-AD30-F13A540720A6}"/>
              </a:ext>
            </a:extLst>
          </p:cNvPr>
          <p:cNvGrpSpPr/>
          <p:nvPr/>
        </p:nvGrpSpPr>
        <p:grpSpPr>
          <a:xfrm>
            <a:off x="154754" y="954727"/>
            <a:ext cx="11841422" cy="5714080"/>
            <a:chOff x="154754" y="954727"/>
            <a:chExt cx="11841422" cy="5714080"/>
          </a:xfrm>
        </p:grpSpPr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3A11B7BC-2019-4D98-B50A-D57880607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754" y="954727"/>
              <a:ext cx="5562208" cy="5714080"/>
            </a:xfrm>
            <a:prstGeom prst="rect">
              <a:avLst/>
            </a:prstGeom>
          </p:spPr>
        </p:pic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86D70E79-5471-4D64-9C5E-83715E496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6962" y="1417000"/>
              <a:ext cx="6279214" cy="48890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9478856-845C-4ACD-AABC-31AD988A8A76}"/>
              </a:ext>
            </a:extLst>
          </p:cNvPr>
          <p:cNvSpPr txBox="1"/>
          <p:nvPr/>
        </p:nvSpPr>
        <p:spPr>
          <a:xfrm>
            <a:off x="2395375" y="189193"/>
            <a:ext cx="7401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C00000"/>
                </a:solidFill>
              </a:rPr>
              <a:t>PCA scores and loadings plots</a:t>
            </a:r>
          </a:p>
        </p:txBody>
      </p:sp>
    </p:spTree>
    <p:extLst>
      <p:ext uri="{BB962C8B-B14F-4D97-AF65-F5344CB8AC3E}">
        <p14:creationId xmlns:p14="http://schemas.microsoft.com/office/powerpoint/2010/main" val="2411323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o 6">
            <a:extLst>
              <a:ext uri="{FF2B5EF4-FFF2-40B4-BE49-F238E27FC236}">
                <a16:creationId xmlns:a16="http://schemas.microsoft.com/office/drawing/2014/main" id="{2DA1B102-63AD-4063-B529-0F5BC6FF869F}"/>
              </a:ext>
            </a:extLst>
          </p:cNvPr>
          <p:cNvGrpSpPr/>
          <p:nvPr/>
        </p:nvGrpSpPr>
        <p:grpSpPr>
          <a:xfrm>
            <a:off x="0" y="772885"/>
            <a:ext cx="11809227" cy="5644243"/>
            <a:chOff x="0" y="772885"/>
            <a:chExt cx="11809227" cy="5644243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78DDF301-4C39-4565-B6A0-8E506F45B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72885"/>
              <a:ext cx="5952834" cy="5644243"/>
            </a:xfrm>
            <a:prstGeom prst="rect">
              <a:avLst/>
            </a:prstGeom>
          </p:spPr>
        </p:pic>
        <p:pic>
          <p:nvPicPr>
            <p:cNvPr id="6" name="Immagine 5" descr="Immagine che contiene screenshot&#10;&#10;Descrizione generata automaticamente">
              <a:extLst>
                <a:ext uri="{FF2B5EF4-FFF2-40B4-BE49-F238E27FC236}">
                  <a16:creationId xmlns:a16="http://schemas.microsoft.com/office/drawing/2014/main" id="{46D77F1B-655C-4FA4-A107-7EEB6E8EA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7285" y="1088571"/>
              <a:ext cx="6311942" cy="4914899"/>
            </a:xfrm>
            <a:prstGeom prst="rect">
              <a:avLst/>
            </a:prstGeom>
          </p:spPr>
        </p:pic>
      </p:grp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BDA9440-845E-44AB-883A-705416E63419}"/>
              </a:ext>
            </a:extLst>
          </p:cNvPr>
          <p:cNvSpPr txBox="1"/>
          <p:nvPr/>
        </p:nvSpPr>
        <p:spPr>
          <a:xfrm>
            <a:off x="2395375" y="189193"/>
            <a:ext cx="7401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C00000"/>
                </a:solidFill>
              </a:rPr>
              <a:t>PLS-DA scores and loadings plots</a:t>
            </a:r>
          </a:p>
        </p:txBody>
      </p:sp>
    </p:spTree>
    <p:extLst>
      <p:ext uri="{BB962C8B-B14F-4D97-AF65-F5344CB8AC3E}">
        <p14:creationId xmlns:p14="http://schemas.microsoft.com/office/powerpoint/2010/main" val="1788077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CB167CD2-5029-4201-BFF1-F6731CDBFC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45" y="1664323"/>
            <a:ext cx="5004485" cy="5004485"/>
          </a:xfr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B7D331B-240F-4755-A0A2-F282C02DBA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146" y="1664322"/>
            <a:ext cx="5004485" cy="500448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2093D94-899E-49EE-8145-9DB61499A59D}"/>
              </a:ext>
            </a:extLst>
          </p:cNvPr>
          <p:cNvSpPr txBox="1"/>
          <p:nvPr/>
        </p:nvSpPr>
        <p:spPr>
          <a:xfrm>
            <a:off x="2395375" y="197375"/>
            <a:ext cx="74012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C00000"/>
                </a:solidFill>
              </a:rPr>
              <a:t>VIP (</a:t>
            </a:r>
            <a:r>
              <a:rPr lang="it-IT" sz="2800" b="1" dirty="0" err="1">
                <a:solidFill>
                  <a:srgbClr val="C00000"/>
                </a:solidFill>
              </a:rPr>
              <a:t>variable</a:t>
            </a:r>
            <a:r>
              <a:rPr lang="it-IT" sz="2800" b="1" dirty="0">
                <a:solidFill>
                  <a:srgbClr val="C00000"/>
                </a:solidFill>
              </a:rPr>
              <a:t> </a:t>
            </a:r>
            <a:r>
              <a:rPr lang="it-IT" sz="2800" b="1" dirty="0" err="1">
                <a:solidFill>
                  <a:srgbClr val="C00000"/>
                </a:solidFill>
              </a:rPr>
              <a:t>importance</a:t>
            </a:r>
            <a:r>
              <a:rPr lang="it-IT" sz="2800" b="1" dirty="0">
                <a:solidFill>
                  <a:srgbClr val="C00000"/>
                </a:solidFill>
              </a:rPr>
              <a:t> </a:t>
            </a:r>
            <a:r>
              <a:rPr lang="it-IT" sz="2800" b="1" dirty="0" err="1">
                <a:solidFill>
                  <a:srgbClr val="C00000"/>
                </a:solidFill>
              </a:rPr>
              <a:t>projection</a:t>
            </a:r>
            <a:r>
              <a:rPr lang="it-IT" sz="2800" b="1" dirty="0">
                <a:solidFill>
                  <a:srgbClr val="C00000"/>
                </a:solidFill>
              </a:rPr>
              <a:t>) scores for 1st and 2nd </a:t>
            </a:r>
            <a:r>
              <a:rPr lang="it-IT" sz="2800" b="1" dirty="0" err="1">
                <a:solidFill>
                  <a:srgbClr val="C00000"/>
                </a:solidFill>
              </a:rPr>
              <a:t>components</a:t>
            </a:r>
            <a:r>
              <a:rPr lang="it-IT" sz="2800" b="1" dirty="0">
                <a:solidFill>
                  <a:srgbClr val="C00000"/>
                </a:solidFill>
              </a:rPr>
              <a:t> of the PLS-DA model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A22E832-9B75-478F-B716-59B85D49B7D0}"/>
              </a:ext>
            </a:extLst>
          </p:cNvPr>
          <p:cNvSpPr txBox="1"/>
          <p:nvPr/>
        </p:nvSpPr>
        <p:spPr>
          <a:xfrm>
            <a:off x="1190369" y="1479656"/>
            <a:ext cx="1616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1st component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9120AB0-D6FE-43F5-AA17-FAF22A6410ED}"/>
              </a:ext>
            </a:extLst>
          </p:cNvPr>
          <p:cNvSpPr txBox="1"/>
          <p:nvPr/>
        </p:nvSpPr>
        <p:spPr>
          <a:xfrm>
            <a:off x="6600572" y="1499160"/>
            <a:ext cx="1694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2nd component</a:t>
            </a:r>
          </a:p>
        </p:txBody>
      </p:sp>
    </p:spTree>
    <p:extLst>
      <p:ext uri="{BB962C8B-B14F-4D97-AF65-F5344CB8AC3E}">
        <p14:creationId xmlns:p14="http://schemas.microsoft.com/office/powerpoint/2010/main" val="3656056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89BDC23C-54CD-4DC0-A72D-862740B674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172"/>
            <a:ext cx="3953522" cy="3078476"/>
          </a:xfrm>
        </p:spPr>
      </p:pic>
      <p:pic>
        <p:nvPicPr>
          <p:cNvPr id="7" name="Immagine 6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3A6A1DDA-4CD7-4433-8DA3-18CD7C6916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282" y="613173"/>
            <a:ext cx="3953523" cy="3078476"/>
          </a:xfrm>
          <a:prstGeom prst="rect">
            <a:avLst/>
          </a:prstGeom>
        </p:spPr>
      </p:pic>
      <p:pic>
        <p:nvPicPr>
          <p:cNvPr id="9" name="Immagine 8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98AA8D91-B8BB-4B35-84D8-76183A4B09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50" y="613173"/>
            <a:ext cx="3925905" cy="3078474"/>
          </a:xfrm>
          <a:prstGeom prst="rect">
            <a:avLst/>
          </a:prstGeom>
        </p:spPr>
      </p:pic>
      <p:pic>
        <p:nvPicPr>
          <p:cNvPr id="11" name="Immagine 10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B6C566BD-2968-4AE1-A235-92E7470276C7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777" y="3684185"/>
            <a:ext cx="3952800" cy="3001866"/>
          </a:xfrm>
          <a:prstGeom prst="rect">
            <a:avLst/>
          </a:prstGeom>
        </p:spPr>
      </p:pic>
      <p:pic>
        <p:nvPicPr>
          <p:cNvPr id="13" name="Immagine 12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55BBE859-FB1D-4705-B1E0-A5946597E5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349" y="3704289"/>
            <a:ext cx="3925904" cy="2981441"/>
          </a:xfrm>
          <a:prstGeom prst="rect">
            <a:avLst/>
          </a:prstGeom>
        </p:spPr>
      </p:pic>
      <p:pic>
        <p:nvPicPr>
          <p:cNvPr id="15" name="Immagine 14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C65D2C66-B1B6-4926-AC93-4D5444E7BB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5080"/>
            <a:ext cx="3953522" cy="3078476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826C868-1BB9-4476-9E4C-004AD27F79C7}"/>
              </a:ext>
            </a:extLst>
          </p:cNvPr>
          <p:cNvSpPr txBox="1"/>
          <p:nvPr/>
        </p:nvSpPr>
        <p:spPr>
          <a:xfrm>
            <a:off x="6838156" y="6583127"/>
            <a:ext cx="5048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err="1"/>
              <a:t>pvalue</a:t>
            </a:r>
            <a:r>
              <a:rPr lang="it-IT" sz="1200" dirty="0"/>
              <a:t> &lt;0.05 (*); &lt;0.01 (**); &lt;0.001 (***); &lt;0.0001 (****); ns (</a:t>
            </a:r>
            <a:r>
              <a:rPr lang="it-IT" sz="1200" dirty="0" err="1"/>
              <a:t>not</a:t>
            </a:r>
            <a:r>
              <a:rPr lang="it-IT" sz="1200" dirty="0"/>
              <a:t> </a:t>
            </a:r>
            <a:r>
              <a:rPr lang="it-IT" sz="1200" dirty="0" err="1"/>
              <a:t>significant</a:t>
            </a:r>
            <a:r>
              <a:rPr lang="it-IT" sz="1200" dirty="0"/>
              <a:t>)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0655368-A0CC-4B30-97FA-13DDABD23BCD}"/>
              </a:ext>
            </a:extLst>
          </p:cNvPr>
          <p:cNvSpPr txBox="1"/>
          <p:nvPr/>
        </p:nvSpPr>
        <p:spPr>
          <a:xfrm>
            <a:off x="0" y="21872"/>
            <a:ext cx="12192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err="1">
                <a:solidFill>
                  <a:srgbClr val="C00000"/>
                </a:solidFill>
              </a:rPr>
              <a:t>Univariate</a:t>
            </a:r>
            <a:r>
              <a:rPr lang="it-IT" sz="2200" b="1" dirty="0">
                <a:solidFill>
                  <a:srgbClr val="C00000"/>
                </a:solidFill>
              </a:rPr>
              <a:t> </a:t>
            </a:r>
            <a:r>
              <a:rPr lang="it-IT" sz="2200" b="1" dirty="0" err="1">
                <a:solidFill>
                  <a:srgbClr val="C00000"/>
                </a:solidFill>
              </a:rPr>
              <a:t>statistical</a:t>
            </a:r>
            <a:r>
              <a:rPr lang="it-IT" sz="2200" b="1" dirty="0">
                <a:solidFill>
                  <a:srgbClr val="C00000"/>
                </a:solidFill>
              </a:rPr>
              <a:t> </a:t>
            </a:r>
            <a:r>
              <a:rPr lang="it-IT" sz="2200" b="1" dirty="0" err="1">
                <a:solidFill>
                  <a:srgbClr val="C00000"/>
                </a:solidFill>
              </a:rPr>
              <a:t>analysis</a:t>
            </a:r>
            <a:endParaRPr lang="it-IT" sz="2200" b="1" dirty="0">
              <a:solidFill>
                <a:srgbClr val="C00000"/>
              </a:solidFill>
            </a:endParaRPr>
          </a:p>
          <a:p>
            <a:pPr algn="ctr"/>
            <a:r>
              <a:rPr lang="it-IT" sz="1600" dirty="0" err="1"/>
              <a:t>only</a:t>
            </a:r>
            <a:r>
              <a:rPr lang="it-IT" sz="1600" dirty="0"/>
              <a:t> the </a:t>
            </a:r>
            <a:r>
              <a:rPr lang="it-IT" sz="1600" dirty="0" err="1"/>
              <a:t>boxplots</a:t>
            </a:r>
            <a:r>
              <a:rPr lang="it-IT" sz="1600" dirty="0"/>
              <a:t> of the </a:t>
            </a:r>
            <a:r>
              <a:rPr lang="it-IT" sz="1600" dirty="0" err="1"/>
              <a:t>most</a:t>
            </a:r>
            <a:r>
              <a:rPr lang="it-IT" sz="1600" dirty="0"/>
              <a:t> </a:t>
            </a:r>
            <a:r>
              <a:rPr lang="it-IT" sz="1600" dirty="0" err="1"/>
              <a:t>significant</a:t>
            </a:r>
            <a:r>
              <a:rPr lang="it-IT" sz="1600" dirty="0"/>
              <a:t> </a:t>
            </a:r>
            <a:r>
              <a:rPr lang="it-IT" sz="1600" dirty="0" err="1"/>
              <a:t>metabolites</a:t>
            </a:r>
            <a:r>
              <a:rPr lang="it-IT" sz="1600" dirty="0"/>
              <a:t> (</a:t>
            </a:r>
            <a:r>
              <a:rPr lang="it-IT" sz="1600" dirty="0" err="1"/>
              <a:t>according</a:t>
            </a:r>
            <a:r>
              <a:rPr lang="it-IT" sz="1600" dirty="0"/>
              <a:t> to VIP scores) are </a:t>
            </a:r>
            <a:r>
              <a:rPr lang="it-IT" sz="1600" dirty="0" err="1"/>
              <a:t>reported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965999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C4D4E1-95DA-410D-AAEE-4A1255507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991EFCCA-FB25-4C77-BDD2-93809E2423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675"/>
            <a:ext cx="4053051" cy="3078000"/>
          </a:xfrm>
        </p:spPr>
      </p:pic>
      <p:pic>
        <p:nvPicPr>
          <p:cNvPr id="7" name="Immagine 6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1D439642-BC47-4BCD-B096-5598F98C18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252" y="588465"/>
            <a:ext cx="3952911" cy="30780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A430090-8DEE-415D-A6DA-65B204313F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" y="3576322"/>
            <a:ext cx="4053051" cy="3078000"/>
          </a:xfrm>
          <a:prstGeom prst="rect">
            <a:avLst/>
          </a:prstGeom>
        </p:spPr>
      </p:pic>
      <p:pic>
        <p:nvPicPr>
          <p:cNvPr id="11" name="Immagine 10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F35A653E-C5FC-45BB-A6DA-B45B418A9C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78" y="3568006"/>
            <a:ext cx="4053051" cy="3078000"/>
          </a:xfrm>
          <a:prstGeom prst="rect">
            <a:avLst/>
          </a:prstGeom>
        </p:spPr>
      </p:pic>
      <p:pic>
        <p:nvPicPr>
          <p:cNvPr id="17" name="Immagine 16" descr="Immagine che contiene testo&#10;&#10;Descrizione generata automaticamente">
            <a:extLst>
              <a:ext uri="{FF2B5EF4-FFF2-40B4-BE49-F238E27FC236}">
                <a16:creationId xmlns:a16="http://schemas.microsoft.com/office/drawing/2014/main" id="{9C6DA75F-D2F9-4B4F-A1C8-181C440E06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78" y="582675"/>
            <a:ext cx="3952911" cy="307800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0D3570E-F1C0-4F93-9CD9-B9723ED79DDC}"/>
              </a:ext>
            </a:extLst>
          </p:cNvPr>
          <p:cNvSpPr txBox="1"/>
          <p:nvPr/>
        </p:nvSpPr>
        <p:spPr>
          <a:xfrm>
            <a:off x="6864322" y="6556536"/>
            <a:ext cx="5048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err="1"/>
              <a:t>pvalue</a:t>
            </a:r>
            <a:r>
              <a:rPr lang="it-IT" sz="1200" dirty="0"/>
              <a:t> &lt;0.05 (*); &lt;0.01 (**); &lt;0.001 (***); &lt;0.0001 (****); ns (</a:t>
            </a:r>
            <a:r>
              <a:rPr lang="it-IT" sz="1200" dirty="0" err="1"/>
              <a:t>not</a:t>
            </a:r>
            <a:r>
              <a:rPr lang="it-IT" sz="1200" dirty="0"/>
              <a:t> </a:t>
            </a:r>
            <a:r>
              <a:rPr lang="it-IT" sz="1200" dirty="0" err="1"/>
              <a:t>significant</a:t>
            </a:r>
            <a:r>
              <a:rPr lang="it-IT" sz="1200" dirty="0"/>
              <a:t>) </a:t>
            </a:r>
          </a:p>
        </p:txBody>
      </p:sp>
      <p:pic>
        <p:nvPicPr>
          <p:cNvPr id="4" name="Immagine 3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9FA3BBE1-5821-4ED9-A561-3C64488CC7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929" y="3588747"/>
            <a:ext cx="3926276" cy="305726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0635266-78E6-4E3F-A928-186055B1C224}"/>
              </a:ext>
            </a:extLst>
          </p:cNvPr>
          <p:cNvSpPr txBox="1"/>
          <p:nvPr/>
        </p:nvSpPr>
        <p:spPr>
          <a:xfrm>
            <a:off x="0" y="21872"/>
            <a:ext cx="12192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err="1">
                <a:solidFill>
                  <a:srgbClr val="C00000"/>
                </a:solidFill>
              </a:rPr>
              <a:t>Univariate</a:t>
            </a:r>
            <a:r>
              <a:rPr lang="it-IT" sz="2200" b="1" dirty="0">
                <a:solidFill>
                  <a:srgbClr val="C00000"/>
                </a:solidFill>
              </a:rPr>
              <a:t> </a:t>
            </a:r>
            <a:r>
              <a:rPr lang="it-IT" sz="2200" b="1" dirty="0" err="1">
                <a:solidFill>
                  <a:srgbClr val="C00000"/>
                </a:solidFill>
              </a:rPr>
              <a:t>statistical</a:t>
            </a:r>
            <a:r>
              <a:rPr lang="it-IT" sz="2200" b="1" dirty="0">
                <a:solidFill>
                  <a:srgbClr val="C00000"/>
                </a:solidFill>
              </a:rPr>
              <a:t> </a:t>
            </a:r>
            <a:r>
              <a:rPr lang="it-IT" sz="2200" b="1" dirty="0" err="1">
                <a:solidFill>
                  <a:srgbClr val="C00000"/>
                </a:solidFill>
              </a:rPr>
              <a:t>analysis</a:t>
            </a:r>
            <a:endParaRPr lang="it-IT" sz="2200" b="1" dirty="0">
              <a:solidFill>
                <a:srgbClr val="C00000"/>
              </a:solidFill>
            </a:endParaRPr>
          </a:p>
          <a:p>
            <a:pPr algn="ctr"/>
            <a:r>
              <a:rPr lang="it-IT" sz="1600" dirty="0" err="1"/>
              <a:t>only</a:t>
            </a:r>
            <a:r>
              <a:rPr lang="it-IT" sz="1600" dirty="0"/>
              <a:t> the </a:t>
            </a:r>
            <a:r>
              <a:rPr lang="it-IT" sz="1600" dirty="0" err="1"/>
              <a:t>boxplots</a:t>
            </a:r>
            <a:r>
              <a:rPr lang="it-IT" sz="1600" dirty="0"/>
              <a:t> of the </a:t>
            </a:r>
            <a:r>
              <a:rPr lang="it-IT" sz="1600" dirty="0" err="1"/>
              <a:t>most</a:t>
            </a:r>
            <a:r>
              <a:rPr lang="it-IT" sz="1600" dirty="0"/>
              <a:t> </a:t>
            </a:r>
            <a:r>
              <a:rPr lang="it-IT" sz="1600" dirty="0" err="1"/>
              <a:t>significant</a:t>
            </a:r>
            <a:r>
              <a:rPr lang="it-IT" sz="1600" dirty="0"/>
              <a:t> </a:t>
            </a:r>
            <a:r>
              <a:rPr lang="it-IT" sz="1600" dirty="0" err="1"/>
              <a:t>metabolites</a:t>
            </a:r>
            <a:r>
              <a:rPr lang="it-IT" sz="1600" dirty="0"/>
              <a:t> (</a:t>
            </a:r>
            <a:r>
              <a:rPr lang="it-IT" sz="1600" dirty="0" err="1"/>
              <a:t>according</a:t>
            </a:r>
            <a:r>
              <a:rPr lang="it-IT" sz="1600" dirty="0"/>
              <a:t> to VIP scores) are </a:t>
            </a:r>
            <a:r>
              <a:rPr lang="it-IT" sz="1600" dirty="0" err="1"/>
              <a:t>reported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815781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3F1DF6F5-0444-4A08-A18D-FB2AE4F7F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348" y="3508687"/>
            <a:ext cx="4053051" cy="3155976"/>
          </a:xfr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074BCBC-E7E4-43E4-8174-C36404CE3B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568" y="548593"/>
            <a:ext cx="4053051" cy="3078000"/>
          </a:xfrm>
          <a:prstGeom prst="rect">
            <a:avLst/>
          </a:prstGeom>
        </p:spPr>
      </p:pic>
      <p:pic>
        <p:nvPicPr>
          <p:cNvPr id="9" name="Immagine 8" descr="Immagine che contiene screenshot&#10;&#10;Descrizione generata automaticamente">
            <a:extLst>
              <a:ext uri="{FF2B5EF4-FFF2-40B4-BE49-F238E27FC236}">
                <a16:creationId xmlns:a16="http://schemas.microsoft.com/office/drawing/2014/main" id="{40437B89-A9E1-4C80-9E89-25771B9DA5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331" y="3591131"/>
            <a:ext cx="4053179" cy="307809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B5A294D-BF7D-414A-AE2B-BD0B77849E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348" y="548593"/>
            <a:ext cx="4053051" cy="307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31A832C-135C-4E42-ACDC-B4CB516FF124}"/>
              </a:ext>
            </a:extLst>
          </p:cNvPr>
          <p:cNvSpPr txBox="1"/>
          <p:nvPr/>
        </p:nvSpPr>
        <p:spPr>
          <a:xfrm>
            <a:off x="6512011" y="6581001"/>
            <a:ext cx="5048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err="1"/>
              <a:t>pvalue</a:t>
            </a:r>
            <a:r>
              <a:rPr lang="it-IT" sz="1200" dirty="0"/>
              <a:t> &lt;0.05 (*); &lt;0.01 (**); &lt;0.001 (***); &lt;0.0001 (****); ns (</a:t>
            </a:r>
            <a:r>
              <a:rPr lang="it-IT" sz="1200" dirty="0" err="1"/>
              <a:t>not</a:t>
            </a:r>
            <a:r>
              <a:rPr lang="it-IT" sz="1200" dirty="0"/>
              <a:t> </a:t>
            </a:r>
            <a:r>
              <a:rPr lang="it-IT" sz="1200" dirty="0" err="1"/>
              <a:t>significant</a:t>
            </a:r>
            <a:r>
              <a:rPr lang="it-IT" sz="1200" dirty="0"/>
              <a:t>)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427CAE1-85ED-4D63-8A4C-337AD3E132D8}"/>
              </a:ext>
            </a:extLst>
          </p:cNvPr>
          <p:cNvSpPr txBox="1"/>
          <p:nvPr/>
        </p:nvSpPr>
        <p:spPr>
          <a:xfrm>
            <a:off x="0" y="21872"/>
            <a:ext cx="12192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err="1">
                <a:solidFill>
                  <a:srgbClr val="C00000"/>
                </a:solidFill>
              </a:rPr>
              <a:t>Univariate</a:t>
            </a:r>
            <a:r>
              <a:rPr lang="it-IT" sz="2200" b="1" dirty="0">
                <a:solidFill>
                  <a:srgbClr val="C00000"/>
                </a:solidFill>
              </a:rPr>
              <a:t> </a:t>
            </a:r>
            <a:r>
              <a:rPr lang="it-IT" sz="2200" b="1" dirty="0" err="1">
                <a:solidFill>
                  <a:srgbClr val="C00000"/>
                </a:solidFill>
              </a:rPr>
              <a:t>statistical</a:t>
            </a:r>
            <a:r>
              <a:rPr lang="it-IT" sz="2200" b="1" dirty="0">
                <a:solidFill>
                  <a:srgbClr val="C00000"/>
                </a:solidFill>
              </a:rPr>
              <a:t> </a:t>
            </a:r>
            <a:r>
              <a:rPr lang="it-IT" sz="2200" b="1" dirty="0" err="1">
                <a:solidFill>
                  <a:srgbClr val="C00000"/>
                </a:solidFill>
              </a:rPr>
              <a:t>analysis</a:t>
            </a:r>
            <a:endParaRPr lang="it-IT" sz="2200" b="1" dirty="0">
              <a:solidFill>
                <a:srgbClr val="C00000"/>
              </a:solidFill>
            </a:endParaRPr>
          </a:p>
          <a:p>
            <a:pPr algn="ctr"/>
            <a:r>
              <a:rPr lang="it-IT" sz="1600" dirty="0" err="1"/>
              <a:t>only</a:t>
            </a:r>
            <a:r>
              <a:rPr lang="it-IT" sz="1600" dirty="0"/>
              <a:t> the </a:t>
            </a:r>
            <a:r>
              <a:rPr lang="it-IT" sz="1600" dirty="0" err="1"/>
              <a:t>boxplots</a:t>
            </a:r>
            <a:r>
              <a:rPr lang="it-IT" sz="1600" dirty="0"/>
              <a:t> of the </a:t>
            </a:r>
            <a:r>
              <a:rPr lang="it-IT" sz="1600" dirty="0" err="1"/>
              <a:t>most</a:t>
            </a:r>
            <a:r>
              <a:rPr lang="it-IT" sz="1600" dirty="0"/>
              <a:t> </a:t>
            </a:r>
            <a:r>
              <a:rPr lang="it-IT" sz="1600" dirty="0" err="1"/>
              <a:t>significant</a:t>
            </a:r>
            <a:r>
              <a:rPr lang="it-IT" sz="1600" dirty="0"/>
              <a:t> </a:t>
            </a:r>
            <a:r>
              <a:rPr lang="it-IT" sz="1600" dirty="0" err="1"/>
              <a:t>metabolites</a:t>
            </a:r>
            <a:r>
              <a:rPr lang="it-IT" sz="1600" dirty="0"/>
              <a:t> (</a:t>
            </a:r>
            <a:r>
              <a:rPr lang="it-IT" sz="1600" dirty="0" err="1"/>
              <a:t>according</a:t>
            </a:r>
            <a:r>
              <a:rPr lang="it-IT" sz="1600" dirty="0"/>
              <a:t> to VIP scores) are </a:t>
            </a:r>
            <a:r>
              <a:rPr lang="it-IT" sz="1600" dirty="0" err="1"/>
              <a:t>reported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776252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po 16">
            <a:extLst>
              <a:ext uri="{FF2B5EF4-FFF2-40B4-BE49-F238E27FC236}">
                <a16:creationId xmlns:a16="http://schemas.microsoft.com/office/drawing/2014/main" id="{C7D117E7-B7E2-4B69-AE8C-90B32D37972E}"/>
              </a:ext>
            </a:extLst>
          </p:cNvPr>
          <p:cNvGrpSpPr/>
          <p:nvPr/>
        </p:nvGrpSpPr>
        <p:grpSpPr>
          <a:xfrm>
            <a:off x="651731" y="1685148"/>
            <a:ext cx="5060753" cy="5060754"/>
            <a:chOff x="602304" y="227048"/>
            <a:chExt cx="5060753" cy="5060754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57BBBD94-1EA8-468D-81B7-609273F14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304" y="227049"/>
              <a:ext cx="5060753" cy="50607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9F0D5B4F-3677-4316-BEEE-6DD03A060226}"/>
                </a:ext>
              </a:extLst>
            </p:cNvPr>
            <p:cNvSpPr txBox="1"/>
            <p:nvPr/>
          </p:nvSpPr>
          <p:spPr>
            <a:xfrm>
              <a:off x="4737100" y="13855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1</a:t>
              </a: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26D6FE89-778D-4F1C-86F9-AEDF9B5F56A7}"/>
                </a:ext>
              </a:extLst>
            </p:cNvPr>
            <p:cNvSpPr txBox="1"/>
            <p:nvPr/>
          </p:nvSpPr>
          <p:spPr>
            <a:xfrm>
              <a:off x="4127500" y="22704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2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711C04C8-AAE5-468F-A961-54812AAFD5B9}"/>
                </a:ext>
              </a:extLst>
            </p:cNvPr>
            <p:cNvSpPr txBox="1"/>
            <p:nvPr/>
          </p:nvSpPr>
          <p:spPr>
            <a:xfrm>
              <a:off x="2692400" y="34290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3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5C634FE6-5FD9-430E-AD52-C8DA45BDF0EA}"/>
                </a:ext>
              </a:extLst>
            </p:cNvPr>
            <p:cNvSpPr txBox="1"/>
            <p:nvPr/>
          </p:nvSpPr>
          <p:spPr>
            <a:xfrm>
              <a:off x="2541557" y="221103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4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1F6DF2EF-9E58-4E53-879C-E19E8E208ABD}"/>
                </a:ext>
              </a:extLst>
            </p:cNvPr>
            <p:cNvSpPr txBox="1"/>
            <p:nvPr/>
          </p:nvSpPr>
          <p:spPr>
            <a:xfrm>
              <a:off x="2146300" y="202636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5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103E2362-8788-4FA7-A637-FDBB807D35B5}"/>
                </a:ext>
              </a:extLst>
            </p:cNvPr>
            <p:cNvSpPr txBox="1"/>
            <p:nvPr/>
          </p:nvSpPr>
          <p:spPr>
            <a:xfrm>
              <a:off x="2146300" y="147236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6</a:t>
              </a: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4335B7A0-6A0B-4017-8950-81C9FE6DB7A2}"/>
                </a:ext>
              </a:extLst>
            </p:cNvPr>
            <p:cNvSpPr txBox="1"/>
            <p:nvPr/>
          </p:nvSpPr>
          <p:spPr>
            <a:xfrm>
              <a:off x="1995457" y="62234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7</a:t>
              </a: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E44CC171-DFF3-43D1-87F0-63F9E765F1C7}"/>
                </a:ext>
              </a:extLst>
            </p:cNvPr>
            <p:cNvSpPr txBox="1"/>
            <p:nvPr/>
          </p:nvSpPr>
          <p:spPr>
            <a:xfrm>
              <a:off x="1925520" y="378285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8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CD750D10-AD03-4F52-9F85-4B121C2917A5}"/>
                </a:ext>
              </a:extLst>
            </p:cNvPr>
            <p:cNvSpPr txBox="1"/>
            <p:nvPr/>
          </p:nvSpPr>
          <p:spPr>
            <a:xfrm>
              <a:off x="1870014" y="281227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9</a:t>
              </a: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A778AAB2-7ED0-41BC-B577-9AFCC017A88A}"/>
                </a:ext>
              </a:extLst>
            </p:cNvPr>
            <p:cNvSpPr txBox="1"/>
            <p:nvPr/>
          </p:nvSpPr>
          <p:spPr>
            <a:xfrm>
              <a:off x="1693208" y="204998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10</a:t>
              </a:r>
            </a:p>
          </p:txBody>
        </p:sp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BB3A7C6-CD35-46F8-B2E3-478657B6D3DE}"/>
              </a:ext>
            </a:extLst>
          </p:cNvPr>
          <p:cNvSpPr txBox="1"/>
          <p:nvPr/>
        </p:nvSpPr>
        <p:spPr>
          <a:xfrm>
            <a:off x="6177678" y="1824632"/>
            <a:ext cx="493795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Legend</a:t>
            </a:r>
          </a:p>
          <a:p>
            <a:pPr marL="342900" indent="-342900">
              <a:buAutoNum type="arabicParenR"/>
            </a:pPr>
            <a:r>
              <a:rPr lang="it-IT" dirty="0"/>
              <a:t>Alanine, </a:t>
            </a:r>
            <a:r>
              <a:rPr lang="it-IT" dirty="0" err="1"/>
              <a:t>aspartate</a:t>
            </a:r>
            <a:r>
              <a:rPr lang="it-IT" dirty="0"/>
              <a:t> and </a:t>
            </a:r>
            <a:r>
              <a:rPr lang="it-IT" dirty="0" err="1"/>
              <a:t>glutamate</a:t>
            </a:r>
            <a:r>
              <a:rPr lang="it-IT" dirty="0"/>
              <a:t> </a:t>
            </a:r>
            <a:r>
              <a:rPr lang="it-IT" dirty="0" err="1"/>
              <a:t>metabolism</a:t>
            </a:r>
            <a:endParaRPr lang="it-IT" dirty="0"/>
          </a:p>
          <a:p>
            <a:pPr marL="342900" indent="-342900">
              <a:buAutoNum type="arabicParenR"/>
            </a:pPr>
            <a:r>
              <a:rPr lang="en-GB" dirty="0"/>
              <a:t>Glutathione metabolism</a:t>
            </a:r>
          </a:p>
          <a:p>
            <a:pPr marL="342900" indent="-342900">
              <a:buAutoNum type="arabicParenR"/>
            </a:pPr>
            <a:r>
              <a:rPr lang="en-GB" dirty="0"/>
              <a:t>Citrate cycle (TCA cycle)</a:t>
            </a:r>
          </a:p>
          <a:p>
            <a:pPr marL="342900" indent="-342900">
              <a:buAutoNum type="arabicParenR"/>
            </a:pPr>
            <a:r>
              <a:rPr lang="en-GB" dirty="0"/>
              <a:t>Glycine, serine and threonine metabolism</a:t>
            </a:r>
          </a:p>
          <a:p>
            <a:pPr marL="342900" indent="-342900">
              <a:buAutoNum type="arabicParenR"/>
            </a:pPr>
            <a:r>
              <a:rPr lang="en-GB" dirty="0"/>
              <a:t>Pyrimidine metabolism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GB" dirty="0"/>
              <a:t>Butanoate </a:t>
            </a:r>
            <a:r>
              <a:rPr lang="en-GB" dirty="0" err="1"/>
              <a:t>metabolismGlutathione</a:t>
            </a:r>
            <a:r>
              <a:rPr lang="en-GB" dirty="0"/>
              <a:t> metabolism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GB" dirty="0"/>
              <a:t>Glycerophospholipid metabolism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GB" dirty="0"/>
              <a:t>Nicotinate and nicotinamide metabolism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GB" dirty="0"/>
              <a:t>Galactose metabolism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en-GB" dirty="0"/>
              <a:t>Purine metabolism</a:t>
            </a:r>
          </a:p>
          <a:p>
            <a:pPr marL="342900" indent="-342900">
              <a:buAutoNum type="arabicParenR"/>
            </a:pPr>
            <a:endParaRPr lang="it-IT" dirty="0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4180060-30EC-4F3D-BB09-159178E83B29}"/>
              </a:ext>
            </a:extLst>
          </p:cNvPr>
          <p:cNvSpPr txBox="1"/>
          <p:nvPr/>
        </p:nvSpPr>
        <p:spPr>
          <a:xfrm>
            <a:off x="1302946" y="806857"/>
            <a:ext cx="7570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Only</a:t>
            </a:r>
            <a:r>
              <a:rPr lang="it-IT" dirty="0"/>
              <a:t> the first 10 pathway </a:t>
            </a:r>
            <a:r>
              <a:rPr lang="it-IT" dirty="0" err="1"/>
              <a:t>oredered</a:t>
            </a:r>
            <a:r>
              <a:rPr lang="it-IT" dirty="0"/>
              <a:t> by </a:t>
            </a:r>
            <a:r>
              <a:rPr lang="it-IT" dirty="0" err="1"/>
              <a:t>decreasing</a:t>
            </a:r>
            <a:r>
              <a:rPr lang="it-IT" dirty="0"/>
              <a:t> impact are </a:t>
            </a:r>
            <a:r>
              <a:rPr lang="it-IT" dirty="0" err="1"/>
              <a:t>labeled</a:t>
            </a: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Ideally, the pathways on the top right are those most significantly impacted </a:t>
            </a:r>
            <a:endParaRPr lang="it-IT" dirty="0"/>
          </a:p>
          <a:p>
            <a:endParaRPr lang="it-IT" dirty="0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62EAAAD6-CF5E-4262-8CC3-52D385E54224}"/>
              </a:ext>
            </a:extLst>
          </p:cNvPr>
          <p:cNvSpPr txBox="1"/>
          <p:nvPr/>
        </p:nvSpPr>
        <p:spPr>
          <a:xfrm>
            <a:off x="2395375" y="189193"/>
            <a:ext cx="7401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C00000"/>
                </a:solidFill>
              </a:rPr>
              <a:t>Pathway </a:t>
            </a:r>
            <a:r>
              <a:rPr lang="it-IT" sz="2800" b="1" dirty="0" err="1">
                <a:solidFill>
                  <a:srgbClr val="C00000"/>
                </a:solidFill>
              </a:rPr>
              <a:t>Analysys</a:t>
            </a:r>
            <a:r>
              <a:rPr lang="it-IT" sz="2800" b="1" dirty="0">
                <a:solidFill>
                  <a:srgbClr val="C00000"/>
                </a:solidFill>
              </a:rPr>
              <a:t>: Control vs L-</a:t>
            </a:r>
            <a:r>
              <a:rPr lang="it-IT" sz="2800" b="1" dirty="0" err="1">
                <a:solidFill>
                  <a:srgbClr val="C00000"/>
                </a:solidFill>
              </a:rPr>
              <a:t>Glutamate</a:t>
            </a:r>
            <a:r>
              <a:rPr lang="it-IT" sz="2800" b="1" dirty="0">
                <a:solidFill>
                  <a:srgbClr val="C00000"/>
                </a:solidFill>
              </a:rPr>
              <a:t>-</a:t>
            </a:r>
            <a:r>
              <a:rPr lang="el-GR" sz="2800" b="1" dirty="0">
                <a:solidFill>
                  <a:srgbClr val="C00000"/>
                </a:solidFill>
              </a:rPr>
              <a:t>γ</a:t>
            </a:r>
            <a:r>
              <a:rPr lang="it-IT" sz="2800" b="1" dirty="0">
                <a:solidFill>
                  <a:srgbClr val="C00000"/>
                </a:solidFill>
              </a:rPr>
              <a:t>-PH</a:t>
            </a:r>
          </a:p>
        </p:txBody>
      </p:sp>
    </p:spTree>
    <p:extLst>
      <p:ext uri="{BB962C8B-B14F-4D97-AF65-F5344CB8AC3E}">
        <p14:creationId xmlns:p14="http://schemas.microsoft.com/office/powerpoint/2010/main" val="6591090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</TotalTime>
  <Words>461</Words>
  <Application>Microsoft Office PowerPoint</Application>
  <PresentationFormat>Widescreen</PresentationFormat>
  <Paragraphs>82</Paragraphs>
  <Slides>10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di Office</vt:lpstr>
      <vt:lpstr>  FIGURES from Fabio’s report on multivariate and univariate statistical analyses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 organization</dc:title>
  <dc:creator>Fabio Giovannercole</dc:creator>
  <cp:lastModifiedBy>Fabio Giovannercole</cp:lastModifiedBy>
  <cp:revision>62</cp:revision>
  <dcterms:created xsi:type="dcterms:W3CDTF">2020-05-06T16:32:41Z</dcterms:created>
  <dcterms:modified xsi:type="dcterms:W3CDTF">2020-05-14T17:13:13Z</dcterms:modified>
</cp:coreProperties>
</file>